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43891200" cy="219456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4"/>
    <a:srgbClr val="93D050"/>
    <a:srgbClr val="01B1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734"/>
    <p:restoredTop sz="96395"/>
  </p:normalViewPr>
  <p:slideViewPr>
    <p:cSldViewPr snapToGrid="0">
      <p:cViewPr>
        <p:scale>
          <a:sx n="44" d="100"/>
          <a:sy n="44" d="100"/>
        </p:scale>
        <p:origin x="-296" y="-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5860" b="0" strike="noStrike" spc="-1">
                <a:solidFill>
                  <a:srgbClr val="000000"/>
                </a:solidFill>
                <a:latin typeface="Arial" panose="020B0604020202090204"/>
              </a:rPr>
              <a:t>Click to move the slide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 panose="020B0604020202090204"/>
              </a:rPr>
              <a:t>Click to edit the notes format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 panose="02020503050405090304"/>
              </a:rPr>
              <a:t>&lt;header&gt;</a:t>
            </a:r>
          </a:p>
        </p:txBody>
      </p:sp>
      <p:sp>
        <p:nvSpPr>
          <p:cNvPr id="44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 panose="02020503050405090304"/>
              </a:rPr>
              <a:t>&lt;date/time&gt;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 panose="02020503050405090304"/>
              </a:rPr>
              <a:t>&lt;footer&gt;</a:t>
            </a:r>
          </a:p>
        </p:txBody>
      </p:sp>
      <p:sp>
        <p:nvSpPr>
          <p:cNvPr id="46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924770EC-B5C9-452E-86AE-6AAC76C5DAD9}" type="slidenum">
              <a:rPr lang="en-US" sz="1400" b="0" strike="noStrike" spc="-1">
                <a:latin typeface="Times New Roman" panose="02020503050405090304"/>
              </a:rPr>
              <a:t>‹#›</a:t>
            </a:fld>
            <a:endParaRPr lang="en-US" sz="1400" b="0" strike="noStrike" spc="-1">
              <a:latin typeface="Times New Roman" panose="020205030504050903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0" y="685800"/>
            <a:ext cx="6858000" cy="3429000"/>
          </a:xfrm>
          <a:prstGeom prst="rect">
            <a:avLst/>
          </a:prstGeom>
        </p:spPr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zh-CN" altLang="en-US" sz="2000" b="0" strike="noStrike" spc="-1" dirty="0">
              <a:latin typeface="Arial" panose="020B060402020209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spc="-1" dirty="0">
                <a:solidFill>
                  <a:srgbClr val="000000"/>
                </a:solidFill>
                <a:ea typeface="MS PGothic"/>
              </a:rPr>
              <a:t>We aim to empower tool-usage visual assistants the ability of continual learning. We hope the assistant could automatically update its tools based on human feedback.</a:t>
            </a:r>
          </a:p>
          <a:p>
            <a:endParaRPr lang="zh-CN" altLang="en-US" sz="2000" b="0" strike="noStrike" spc="-1" dirty="0">
              <a:latin typeface="Arial" panose="020B0604020202090204"/>
            </a:endParaRPr>
          </a:p>
        </p:txBody>
      </p:sp>
      <p:sp>
        <p:nvSpPr>
          <p:cNvPr id="62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170D6E0E-BCF7-48F4-8CE7-CBC3B6DB5F15}" type="slidenum">
              <a:rPr lang="en-US" sz="12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1</a:t>
            </a:fld>
            <a:endParaRPr lang="en-US" sz="1200" b="0" strike="noStrike" spc="-1">
              <a:latin typeface="Times New Roman" panose="02020503050405090304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640280" y="410040"/>
            <a:ext cx="28128240" cy="216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5860" b="0" strike="noStrike" spc="-1">
              <a:solidFill>
                <a:srgbClr val="000000"/>
              </a:solidFill>
              <a:latin typeface="Arial" panose="020B0604020202090204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80880" y="3135240"/>
            <a:ext cx="1370052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380880" y="12641760"/>
            <a:ext cx="1370052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640280" y="410040"/>
            <a:ext cx="28128240" cy="216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5860" b="0" strike="noStrike" spc="-1">
              <a:solidFill>
                <a:srgbClr val="000000"/>
              </a:solidFill>
              <a:latin typeface="Arial" panose="020B0604020202090204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380880" y="3135240"/>
            <a:ext cx="668556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7401240" y="3135240"/>
            <a:ext cx="668556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380880" y="12641760"/>
            <a:ext cx="668556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7401240" y="12641760"/>
            <a:ext cx="668556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640280" y="410040"/>
            <a:ext cx="28128240" cy="216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5860" b="0" strike="noStrike" spc="-1">
              <a:solidFill>
                <a:srgbClr val="000000"/>
              </a:solidFill>
              <a:latin typeface="Arial" panose="020B0604020202090204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380880" y="3135240"/>
            <a:ext cx="441144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13360" y="3135240"/>
            <a:ext cx="441144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9645840" y="3135240"/>
            <a:ext cx="441144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380880" y="12641760"/>
            <a:ext cx="441144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5013360" y="12641760"/>
            <a:ext cx="441144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9645840" y="12641760"/>
            <a:ext cx="441144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640280" y="410040"/>
            <a:ext cx="28128240" cy="216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5860" b="0" strike="noStrike" spc="-1">
              <a:solidFill>
                <a:srgbClr val="000000"/>
              </a:solidFill>
              <a:latin typeface="Arial" panose="020B0604020202090204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380880" y="3135240"/>
            <a:ext cx="13700520" cy="182005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 panose="020B060402020209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640280" y="410040"/>
            <a:ext cx="28128240" cy="216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5860" b="0" strike="noStrike" spc="-1">
              <a:solidFill>
                <a:srgbClr val="000000"/>
              </a:solidFill>
              <a:latin typeface="Arial" panose="020B0604020202090204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80880" y="3135240"/>
            <a:ext cx="13700520" cy="18200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640280" y="410040"/>
            <a:ext cx="28128240" cy="216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5860" b="0" strike="noStrike" spc="-1">
              <a:solidFill>
                <a:srgbClr val="000000"/>
              </a:solidFill>
              <a:latin typeface="Arial" panose="020B0604020202090204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380880" y="3135240"/>
            <a:ext cx="6685560" cy="18200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7401240" y="3135240"/>
            <a:ext cx="6685560" cy="18200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640280" y="410040"/>
            <a:ext cx="28128240" cy="216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5860" b="0" strike="noStrike" spc="-1">
              <a:solidFill>
                <a:srgbClr val="000000"/>
              </a:solidFill>
              <a:latin typeface="Arial" panose="020B060402020209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640280" y="410040"/>
            <a:ext cx="28128240" cy="10053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 panose="020B060402020209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640280" y="410040"/>
            <a:ext cx="28128240" cy="216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5860" b="0" strike="noStrike" spc="-1">
              <a:solidFill>
                <a:srgbClr val="000000"/>
              </a:solidFill>
              <a:latin typeface="Arial" panose="020B0604020202090204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380880" y="3135240"/>
            <a:ext cx="668556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7401240" y="3135240"/>
            <a:ext cx="6685560" cy="18200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380880" y="12641760"/>
            <a:ext cx="668556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640280" y="410040"/>
            <a:ext cx="28128240" cy="216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5860" b="0" strike="noStrike" spc="-1">
              <a:solidFill>
                <a:srgbClr val="000000"/>
              </a:solidFill>
              <a:latin typeface="Arial" panose="020B0604020202090204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380880" y="3135240"/>
            <a:ext cx="6685560" cy="18200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7401240" y="3135240"/>
            <a:ext cx="668556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7401240" y="12641760"/>
            <a:ext cx="668556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640280" y="410040"/>
            <a:ext cx="28128240" cy="216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5860" b="0" strike="noStrike" spc="-1">
              <a:solidFill>
                <a:srgbClr val="000000"/>
              </a:solidFill>
              <a:latin typeface="Arial" panose="020B0604020202090204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380880" y="3135240"/>
            <a:ext cx="668556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7401240" y="3135240"/>
            <a:ext cx="668556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380880" y="12641760"/>
            <a:ext cx="13700520" cy="86814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0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640280" y="410040"/>
            <a:ext cx="28128240" cy="2168640"/>
          </a:xfrm>
          <a:prstGeom prst="rect">
            <a:avLst/>
          </a:prstGeom>
        </p:spPr>
        <p:txBody>
          <a:bodyPr lIns="294840" tIns="147600" rIns="294840" bIns="1476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Arial" panose="020B0604020202090204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80880" y="3135240"/>
            <a:ext cx="13700520" cy="18200520"/>
          </a:xfrm>
          <a:prstGeom prst="rect">
            <a:avLst/>
          </a:prstGeom>
        </p:spPr>
        <p:txBody>
          <a:bodyPr lIns="294840" tIns="147600" rIns="294840" bIns="147600">
            <a:normAutofit/>
          </a:bodyPr>
          <a:lstStyle/>
          <a:p>
            <a:pPr marL="410210" indent="-410210">
              <a:lnSpc>
                <a:spcPct val="100000"/>
              </a:lnSpc>
              <a:spcBef>
                <a:spcPts val="580"/>
              </a:spcBef>
              <a:tabLst>
                <a:tab pos="0" algn="l"/>
              </a:tabLst>
            </a:pPr>
            <a:r>
              <a:rPr lang="en-US" sz="29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Click to edit Master text styles</a:t>
            </a:r>
            <a:endParaRPr lang="en-US" sz="2900" b="0" strike="noStrike" spc="-1">
              <a:solidFill>
                <a:srgbClr val="000000"/>
              </a:solidFill>
              <a:latin typeface="Calibri"/>
            </a:endParaRPr>
          </a:p>
          <a:p>
            <a:pPr marL="793115" lvl="1" indent="-655320">
              <a:lnSpc>
                <a:spcPct val="100000"/>
              </a:lnSpc>
              <a:spcBef>
                <a:spcPts val="460"/>
              </a:spcBef>
              <a:buClr>
                <a:srgbClr val="000000"/>
              </a:buClr>
              <a:buFont typeface="Wingdings" panose="05000000000000000000" pitchFamily="2" charset="2"/>
              <a:buChar char=""/>
              <a:tabLst>
                <a:tab pos="0" algn="l"/>
              </a:tabLst>
            </a:pPr>
            <a:r>
              <a:rPr lang="en-US" sz="23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Second level</a:t>
            </a:r>
            <a:endParaRPr lang="en-US" sz="2300" b="0" strike="noStrike" spc="-1">
              <a:solidFill>
                <a:srgbClr val="000000"/>
              </a:solidFill>
              <a:latin typeface="Calibri"/>
            </a:endParaRPr>
          </a:p>
          <a:p>
            <a:pPr marL="929640" lvl="2" indent="-546100">
              <a:lnSpc>
                <a:spcPct val="100000"/>
              </a:lnSpc>
              <a:spcBef>
                <a:spcPts val="380"/>
              </a:spcBef>
              <a:buClr>
                <a:srgbClr val="000000"/>
              </a:buClr>
              <a:buFont typeface="Arial" panose="020B0604020202090204"/>
              <a:buChar char="•"/>
              <a:tabLst>
                <a:tab pos="0" algn="l"/>
              </a:tabLst>
            </a:pPr>
            <a:r>
              <a:rPr lang="en-US" sz="19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Third level</a:t>
            </a:r>
            <a:endParaRPr lang="en-US" sz="1900" b="0" strike="noStrike" spc="-1">
              <a:solidFill>
                <a:srgbClr val="000000"/>
              </a:solidFill>
              <a:latin typeface="Calibri"/>
            </a:endParaRPr>
          </a:p>
          <a:p>
            <a:pPr marL="1202055" lvl="3" indent="-65532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 panose="020B0604020202090204"/>
              <a:buChar char="–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Fourth level</a:t>
            </a:r>
            <a:endParaRPr lang="en-US" sz="1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14981040" y="3135240"/>
            <a:ext cx="13700520" cy="18200520"/>
          </a:xfrm>
          <a:prstGeom prst="rect">
            <a:avLst/>
          </a:prstGeom>
        </p:spPr>
        <p:txBody>
          <a:bodyPr lIns="294840" tIns="147600" rIns="294840" bIns="147600">
            <a:normAutofit/>
          </a:bodyPr>
          <a:lstStyle/>
          <a:p>
            <a:pPr marL="410210" indent="-410210">
              <a:lnSpc>
                <a:spcPct val="100000"/>
              </a:lnSpc>
              <a:spcBef>
                <a:spcPts val="580"/>
              </a:spcBef>
              <a:tabLst>
                <a:tab pos="0" algn="l"/>
              </a:tabLst>
            </a:pPr>
            <a:r>
              <a:rPr lang="en-US" sz="29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Click to edit Master text styles</a:t>
            </a:r>
            <a:endParaRPr lang="en-US" sz="2900" b="0" strike="noStrike" spc="-1">
              <a:solidFill>
                <a:srgbClr val="000000"/>
              </a:solidFill>
              <a:latin typeface="Calibri"/>
            </a:endParaRPr>
          </a:p>
          <a:p>
            <a:pPr marL="793115" lvl="1" indent="-655320">
              <a:lnSpc>
                <a:spcPct val="100000"/>
              </a:lnSpc>
              <a:spcBef>
                <a:spcPts val="460"/>
              </a:spcBef>
              <a:buClr>
                <a:srgbClr val="000000"/>
              </a:buClr>
              <a:buFont typeface="Wingdings" panose="05000000000000000000" pitchFamily="2" charset="2"/>
              <a:buChar char=""/>
              <a:tabLst>
                <a:tab pos="0" algn="l"/>
              </a:tabLst>
            </a:pPr>
            <a:r>
              <a:rPr lang="en-US" sz="23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Second level</a:t>
            </a:r>
            <a:endParaRPr lang="en-US" sz="2300" b="0" strike="noStrike" spc="-1">
              <a:solidFill>
                <a:srgbClr val="000000"/>
              </a:solidFill>
              <a:latin typeface="Calibri"/>
            </a:endParaRPr>
          </a:p>
          <a:p>
            <a:pPr marL="929640" lvl="2" indent="-546100">
              <a:lnSpc>
                <a:spcPct val="100000"/>
              </a:lnSpc>
              <a:spcBef>
                <a:spcPts val="380"/>
              </a:spcBef>
              <a:buClr>
                <a:srgbClr val="000000"/>
              </a:buClr>
              <a:buFont typeface="Arial" panose="020B0604020202090204"/>
              <a:buChar char="•"/>
              <a:tabLst>
                <a:tab pos="0" algn="l"/>
              </a:tabLst>
            </a:pPr>
            <a:r>
              <a:rPr lang="en-US" sz="19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Third level</a:t>
            </a:r>
            <a:endParaRPr lang="en-US" sz="1900" b="0" strike="noStrike" spc="-1">
              <a:solidFill>
                <a:srgbClr val="000000"/>
              </a:solidFill>
              <a:latin typeface="Calibri"/>
            </a:endParaRPr>
          </a:p>
          <a:p>
            <a:pPr marL="1202055" lvl="3" indent="-65532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 panose="020B0604020202090204"/>
              <a:buChar char="–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Fourth level</a:t>
            </a:r>
            <a:endParaRPr lang="en-US" sz="1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29580840" y="3135240"/>
            <a:ext cx="13700520" cy="18200520"/>
          </a:xfrm>
          <a:prstGeom prst="rect">
            <a:avLst/>
          </a:prstGeom>
        </p:spPr>
        <p:txBody>
          <a:bodyPr lIns="294840" tIns="147600" rIns="294840" bIns="147600">
            <a:normAutofit/>
          </a:bodyPr>
          <a:lstStyle/>
          <a:p>
            <a:pPr marL="410210" indent="-410210">
              <a:lnSpc>
                <a:spcPct val="100000"/>
              </a:lnSpc>
              <a:spcBef>
                <a:spcPts val="580"/>
              </a:spcBef>
              <a:tabLst>
                <a:tab pos="0" algn="l"/>
              </a:tabLst>
            </a:pPr>
            <a:r>
              <a:rPr lang="en-US" sz="29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Click to edit Master text styles</a:t>
            </a:r>
            <a:endParaRPr lang="en-US" sz="2900" b="0" strike="noStrike" spc="-1">
              <a:solidFill>
                <a:srgbClr val="000000"/>
              </a:solidFill>
              <a:latin typeface="Calibri"/>
            </a:endParaRPr>
          </a:p>
          <a:p>
            <a:pPr marL="793115" lvl="1" indent="-655320">
              <a:lnSpc>
                <a:spcPct val="100000"/>
              </a:lnSpc>
              <a:spcBef>
                <a:spcPts val="460"/>
              </a:spcBef>
              <a:buClr>
                <a:srgbClr val="000000"/>
              </a:buClr>
              <a:buFont typeface="Wingdings" panose="05000000000000000000" pitchFamily="2" charset="2"/>
              <a:buChar char=""/>
              <a:tabLst>
                <a:tab pos="0" algn="l"/>
              </a:tabLst>
            </a:pPr>
            <a:r>
              <a:rPr lang="en-US" sz="23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Second level</a:t>
            </a:r>
            <a:endParaRPr lang="en-US" sz="2300" b="0" strike="noStrike" spc="-1">
              <a:solidFill>
                <a:srgbClr val="000000"/>
              </a:solidFill>
              <a:latin typeface="Calibri"/>
            </a:endParaRPr>
          </a:p>
          <a:p>
            <a:pPr marL="929640" lvl="2" indent="-546100">
              <a:lnSpc>
                <a:spcPct val="100000"/>
              </a:lnSpc>
              <a:spcBef>
                <a:spcPts val="380"/>
              </a:spcBef>
              <a:buClr>
                <a:srgbClr val="000000"/>
              </a:buClr>
              <a:buFont typeface="Arial" panose="020B0604020202090204"/>
              <a:buChar char="•"/>
              <a:tabLst>
                <a:tab pos="0" algn="l"/>
              </a:tabLst>
            </a:pPr>
            <a:r>
              <a:rPr lang="en-US" sz="19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Third level</a:t>
            </a:r>
            <a:endParaRPr lang="en-US" sz="1900" b="0" strike="noStrike" spc="-1">
              <a:solidFill>
                <a:srgbClr val="000000"/>
              </a:solidFill>
              <a:latin typeface="Calibri"/>
            </a:endParaRPr>
          </a:p>
          <a:p>
            <a:pPr marL="1202055" lvl="3" indent="-65532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 panose="020B0604020202090204"/>
              <a:buChar char="–"/>
              <a:tabLst>
                <a:tab pos="0" algn="l"/>
              </a:tabLst>
            </a:pPr>
            <a:r>
              <a:rPr lang="en-US" sz="1600" b="0" strike="noStrike" spc="-1">
                <a:solidFill>
                  <a:srgbClr val="000000"/>
                </a:solidFill>
                <a:latin typeface="Arial" panose="020B0604020202090204"/>
                <a:ea typeface="MS PGothic"/>
              </a:rPr>
              <a:t>Fourth level</a:t>
            </a:r>
            <a:endParaRPr lang="en-US" sz="1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8" name="Graphic 7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7385280" y="0"/>
            <a:ext cx="6505920" cy="216864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4.emf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png"/><Relationship Id="rId14" Type="http://schemas.openxmlformats.org/officeDocument/2006/relationships/hyperlink" Target="https://clova-tool.github.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8957679" y="75092"/>
            <a:ext cx="25898362" cy="1991144"/>
          </a:xfrm>
          <a:prstGeom prst="rect">
            <a:avLst/>
          </a:prstGeom>
          <a:noFill/>
          <a:ln>
            <a:noFill/>
          </a:ln>
        </p:spPr>
        <p:txBody>
          <a:bodyPr lIns="294840" tIns="147600" rIns="294840" bIns="1476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400" b="1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CLOVA: A Closed-Loop Visual Assistant with Tool Usage and Update </a:t>
            </a:r>
            <a:br>
              <a:rPr lang="en-US" sz="54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</a:br>
            <a:r>
              <a:rPr lang="en-US" sz="4500" spc="-1" dirty="0" err="1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Zhi</a:t>
            </a:r>
            <a:r>
              <a:rPr lang="en-US" sz="45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 Gao, </a:t>
            </a:r>
            <a:r>
              <a:rPr lang="en-US" sz="4500" spc="-1" dirty="0" err="1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Yuntao</a:t>
            </a:r>
            <a:r>
              <a:rPr lang="en-US" sz="45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 Du, </a:t>
            </a:r>
            <a:r>
              <a:rPr lang="en-US" sz="4500" spc="-1" dirty="0" err="1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Xintong</a:t>
            </a:r>
            <a:r>
              <a:rPr lang="en-US" sz="45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 Zhang, </a:t>
            </a:r>
            <a:r>
              <a:rPr lang="en-US" sz="4500" spc="-1" dirty="0" err="1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Xiaojian</a:t>
            </a:r>
            <a:r>
              <a:rPr lang="en-US" sz="45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 Ma, </a:t>
            </a:r>
            <a:r>
              <a:rPr lang="en-US" sz="4500" spc="-1" dirty="0" err="1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Wenjuan</a:t>
            </a:r>
            <a:r>
              <a:rPr lang="en-US" sz="45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 Han, Song-Chun Zhu, Qing Li</a:t>
            </a:r>
            <a:endParaRPr lang="en-US" sz="4500" spc="-1" baseline="30000" dirty="0">
              <a:solidFill>
                <a:srgbClr val="000000"/>
              </a:solidFill>
              <a:latin typeface="Georgia" panose="02040502050405020303" pitchFamily="18" charset="0"/>
              <a:ea typeface="MS PGothic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hq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448" y="69071"/>
            <a:ext cx="1888052" cy="1888052"/>
          </a:xfrm>
          <a:prstGeom prst="rect">
            <a:avLst/>
          </a:prstGeom>
        </p:spPr>
      </p:pic>
      <p:pic>
        <p:nvPicPr>
          <p:cNvPr id="1026" name="Picture 2" descr="https://img0.baidu.com/it/u=806863881,30390971&amp;fm=253&amp;fmt=auto&amp;app=138&amp;f=JPEG?w=500&amp;h=50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80" y="9496"/>
            <a:ext cx="1937385" cy="1937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Shape 2"/>
          <p:cNvSpPr txBox="1"/>
          <p:nvPr/>
        </p:nvSpPr>
        <p:spPr>
          <a:xfrm>
            <a:off x="138545" y="2780297"/>
            <a:ext cx="13956341" cy="899218"/>
          </a:xfrm>
          <a:prstGeom prst="rect">
            <a:avLst/>
          </a:prstGeom>
          <a:noFill/>
          <a:ln>
            <a:noFill/>
          </a:ln>
        </p:spPr>
        <p:txBody>
          <a:bodyPr lIns="294840" tIns="147600" rIns="294840" bIns="147600">
            <a:noAutofit/>
          </a:bodyPr>
          <a:lstStyle/>
          <a:p>
            <a:pPr marL="0" lvl="1">
              <a:spcBef>
                <a:spcPts val="640"/>
              </a:spcBef>
              <a:buClr>
                <a:srgbClr val="000000"/>
              </a:buClr>
              <a:tabLst>
                <a:tab pos="0" algn="l"/>
              </a:tabLst>
            </a:pPr>
            <a:r>
              <a:rPr lang="en-US" altLang="zh-CN" sz="3500" b="1" dirty="0">
                <a:solidFill>
                  <a:srgbClr val="C00000"/>
                </a:solidFill>
                <a:latin typeface="Georgia" panose="02040502050405020303" pitchFamily="18" charset="0"/>
              </a:rPr>
              <a:t>Motivation</a:t>
            </a:r>
            <a:r>
              <a:rPr lang="en-US" altLang="zh-CN" sz="3500" spc="-1" dirty="0">
                <a:solidFill>
                  <a:srgbClr val="C00000"/>
                </a:solidFill>
                <a:latin typeface="Georgia" panose="02040502050405020303" pitchFamily="18" charset="0"/>
                <a:ea typeface="MS PGothic"/>
              </a:rPr>
              <a:t>: </a:t>
            </a:r>
            <a:r>
              <a:rPr lang="en-US" altLang="zh-CN" sz="35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Can VLM</a:t>
            </a:r>
            <a:r>
              <a:rPr lang="zh-CN" altLang="en-US" sz="35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 </a:t>
            </a:r>
            <a:r>
              <a:rPr lang="en-US" altLang="zh-CN" sz="35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improve from user’s feedback?</a:t>
            </a:r>
          </a:p>
        </p:txBody>
      </p:sp>
      <p:sp>
        <p:nvSpPr>
          <p:cNvPr id="49" name="TextShape 3"/>
          <p:cNvSpPr txBox="1"/>
          <p:nvPr/>
        </p:nvSpPr>
        <p:spPr>
          <a:xfrm>
            <a:off x="138545" y="13515795"/>
            <a:ext cx="13584728" cy="1315060"/>
          </a:xfrm>
          <a:prstGeom prst="rect">
            <a:avLst/>
          </a:prstGeom>
          <a:noFill/>
          <a:ln>
            <a:noFill/>
          </a:ln>
        </p:spPr>
        <p:txBody>
          <a:bodyPr lIns="294840" tIns="147600" rIns="294840" bIns="147600">
            <a:noAutofit/>
          </a:bodyPr>
          <a:lstStyle/>
          <a:p>
            <a:pPr marL="565150" indent="-565150">
              <a:lnSpc>
                <a:spcPct val="100000"/>
              </a:lnSpc>
              <a:spcBef>
                <a:spcPts val="800"/>
              </a:spcBef>
              <a:tabLst>
                <a:tab pos="0" algn="l"/>
              </a:tabLst>
            </a:pPr>
            <a:r>
              <a:rPr lang="en-US" sz="3500" b="1" spc="-1" dirty="0">
                <a:solidFill>
                  <a:srgbClr val="C00000"/>
                </a:solidFill>
                <a:latin typeface="Georgia" panose="02040502050405020303" pitchFamily="18" charset="0"/>
                <a:ea typeface="MS PGothic"/>
              </a:rPr>
              <a:t>Proposal</a:t>
            </a:r>
            <a:r>
              <a:rPr lang="en-US" sz="3500" spc="-1" dirty="0">
                <a:solidFill>
                  <a:srgbClr val="C00000"/>
                </a:solidFill>
                <a:latin typeface="Georgia" panose="02040502050405020303" pitchFamily="18" charset="0"/>
                <a:ea typeface="MS PGothic"/>
              </a:rPr>
              <a:t>:</a:t>
            </a:r>
            <a:r>
              <a:rPr lang="zh-CN" altLang="en-US" sz="3500" b="1" spc="-1" dirty="0">
                <a:latin typeface="Georgia" panose="02040502050405020303" pitchFamily="18" charset="0"/>
                <a:ea typeface="MS PGothic"/>
              </a:rPr>
              <a:t> </a:t>
            </a:r>
            <a:r>
              <a:rPr lang="en-US" sz="3500" b="1" strike="noStrike" spc="-1" dirty="0">
                <a:solidFill>
                  <a:srgbClr val="7030A0"/>
                </a:solidFill>
                <a:latin typeface="Georgia" panose="02040502050405020303" pitchFamily="18" charset="0"/>
                <a:ea typeface="MS PGothic"/>
              </a:rPr>
              <a:t>CLOVA</a:t>
            </a:r>
            <a:r>
              <a:rPr lang="en-US" sz="3500" b="1" strike="noStrike" spc="-1" dirty="0">
                <a:latin typeface="Georgia" panose="02040502050405020303" pitchFamily="18" charset="0"/>
                <a:ea typeface="MS PGothic"/>
              </a:rPr>
              <a:t> =</a:t>
            </a:r>
            <a:r>
              <a:rPr lang="en-US" sz="3500" b="1" strike="noStrike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 </a:t>
            </a:r>
            <a:r>
              <a:rPr lang="en-US" sz="35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Inference </a:t>
            </a:r>
            <a:r>
              <a:rPr lang="en-US" sz="3500" b="1" spc="-1" dirty="0">
                <a:latin typeface="Georgia" panose="02040502050405020303" pitchFamily="18" charset="0"/>
                <a:ea typeface="MS PGothic"/>
              </a:rPr>
              <a:t>+</a:t>
            </a:r>
            <a:r>
              <a:rPr lang="en-US" sz="35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 </a:t>
            </a:r>
            <a:r>
              <a:rPr lang="en-US" sz="3500" b="1" spc="-1" dirty="0">
                <a:solidFill>
                  <a:srgbClr val="93D050"/>
                </a:solidFill>
                <a:latin typeface="Georgia" panose="02040502050405020303" pitchFamily="18" charset="0"/>
                <a:ea typeface="MS PGothic"/>
              </a:rPr>
              <a:t>Reflection</a:t>
            </a:r>
            <a:r>
              <a:rPr lang="en-US" sz="35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 </a:t>
            </a:r>
            <a:r>
              <a:rPr lang="en-US" sz="3500" b="1" spc="-1" dirty="0">
                <a:latin typeface="Georgia" panose="02040502050405020303" pitchFamily="18" charset="0"/>
                <a:ea typeface="MS PGothic"/>
              </a:rPr>
              <a:t>+</a:t>
            </a:r>
            <a:r>
              <a:rPr lang="en-US" sz="35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 </a:t>
            </a:r>
            <a:r>
              <a:rPr lang="en-US" sz="3500" b="1" spc="-1" dirty="0">
                <a:solidFill>
                  <a:srgbClr val="FFC004"/>
                </a:solidFill>
                <a:latin typeface="Georgia" panose="02040502050405020303" pitchFamily="18" charset="0"/>
                <a:ea typeface="MS PGothic"/>
              </a:rPr>
              <a:t>Learning</a:t>
            </a:r>
          </a:p>
          <a:p>
            <a:pPr marL="565150" indent="-565150">
              <a:spcBef>
                <a:spcPts val="800"/>
              </a:spcBef>
              <a:buFont typeface="Wingdings" pitchFamily="2" charset="2"/>
              <a:buChar char="q"/>
              <a:tabLst>
                <a:tab pos="0" algn="l"/>
              </a:tabLst>
            </a:pPr>
            <a:r>
              <a:rPr lang="en-US" sz="3400" b="1" strike="noStrike" spc="-1" dirty="0">
                <a:latin typeface="Georgia" panose="02040502050405020303" pitchFamily="18" charset="0"/>
              </a:rPr>
              <a:t>improve from feedback</a:t>
            </a:r>
            <a:r>
              <a:rPr lang="en-US" sz="3400" b="0" strike="noStrike" spc="-1" dirty="0">
                <a:latin typeface="Georgia" panose="02040502050405020303" pitchFamily="18" charset="0"/>
              </a:rPr>
              <a:t> via a closed-loop learning framework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5"/>
          <a:srcRect b="20808"/>
          <a:stretch/>
        </p:blipFill>
        <p:spPr>
          <a:xfrm>
            <a:off x="28679229" y="3241572"/>
            <a:ext cx="7807722" cy="3694177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6"/>
          <a:srcRect b="12466"/>
          <a:stretch/>
        </p:blipFill>
        <p:spPr>
          <a:xfrm>
            <a:off x="28686290" y="7562784"/>
            <a:ext cx="7200466" cy="2164517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535331" y="13167211"/>
            <a:ext cx="15281120" cy="4365106"/>
          </a:xfrm>
          <a:prstGeom prst="rect">
            <a:avLst/>
          </a:prstGeom>
        </p:spPr>
      </p:pic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5785B0C3-06BD-A947-9AE0-EDA9779DDF5E}"/>
              </a:ext>
            </a:extLst>
          </p:cNvPr>
          <p:cNvCxnSpPr>
            <a:cxnSpLocks/>
          </p:cNvCxnSpPr>
          <p:nvPr/>
        </p:nvCxnSpPr>
        <p:spPr>
          <a:xfrm>
            <a:off x="28445551" y="2066236"/>
            <a:ext cx="0" cy="19879364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id="{1583B349-E545-EA4C-95C7-B206B4BB3A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720628" y="3241572"/>
            <a:ext cx="6588850" cy="3444659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9938C59A-AA00-6043-A4B6-86A0A65B35C4}"/>
              </a:ext>
            </a:extLst>
          </p:cNvPr>
          <p:cNvSpPr/>
          <p:nvPr/>
        </p:nvSpPr>
        <p:spPr>
          <a:xfrm>
            <a:off x="30480489" y="2650246"/>
            <a:ext cx="42052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>
              <a:lnSpc>
                <a:spcPct val="100000"/>
              </a:lnSpc>
              <a:spcBef>
                <a:spcPts val="640"/>
              </a:spcBef>
              <a:buClr>
                <a:srgbClr val="000000"/>
              </a:buClr>
              <a:tabLst>
                <a:tab pos="0" algn="l"/>
              </a:tabLst>
            </a:pPr>
            <a:r>
              <a:rPr lang="en-US" altLang="zh-CN" sz="3200" b="1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Main results</a:t>
            </a:r>
            <a:endParaRPr lang="en-US" altLang="zh-CN" sz="3200" spc="-1" dirty="0">
              <a:solidFill>
                <a:srgbClr val="000000"/>
              </a:solidFill>
              <a:latin typeface="Georgia" panose="02040502050405020303" pitchFamily="18" charset="0"/>
              <a:ea typeface="MS PGothic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9126FCF-3544-2841-A12D-AA0526954B1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415943" y="7660654"/>
            <a:ext cx="7139002" cy="1875600"/>
          </a:xfrm>
          <a:prstGeom prst="rect">
            <a:avLst/>
          </a:prstGeom>
        </p:spPr>
      </p:pic>
      <p:cxnSp>
        <p:nvCxnSpPr>
          <p:cNvPr id="40" name="直线连接符 39">
            <a:extLst>
              <a:ext uri="{FF2B5EF4-FFF2-40B4-BE49-F238E27FC236}">
                <a16:creationId xmlns:a16="http://schemas.microsoft.com/office/drawing/2014/main" id="{09C328D2-8792-F643-85A8-32487793396D}"/>
              </a:ext>
            </a:extLst>
          </p:cNvPr>
          <p:cNvCxnSpPr>
            <a:cxnSpLocks/>
          </p:cNvCxnSpPr>
          <p:nvPr/>
        </p:nvCxnSpPr>
        <p:spPr>
          <a:xfrm>
            <a:off x="13736275" y="1995299"/>
            <a:ext cx="0" cy="19875209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>
            <a:extLst>
              <a:ext uri="{FF2B5EF4-FFF2-40B4-BE49-F238E27FC236}">
                <a16:creationId xmlns:a16="http://schemas.microsoft.com/office/drawing/2014/main" id="{424510F9-278C-BE4E-860E-931FE4449F7B}"/>
              </a:ext>
            </a:extLst>
          </p:cNvPr>
          <p:cNvSpPr/>
          <p:nvPr/>
        </p:nvSpPr>
        <p:spPr>
          <a:xfrm>
            <a:off x="29157173" y="2562915"/>
            <a:ext cx="1847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zh-CN" altLang="en-US" sz="3200" spc="-1" dirty="0">
              <a:solidFill>
                <a:srgbClr val="000000"/>
              </a:solidFill>
              <a:latin typeface="Georgia" panose="02040502050405020303" pitchFamily="18" charset="0"/>
              <a:ea typeface="MS PGothic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6D65E11-CF06-9F8D-F9F9-B22612A73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5" y="3746228"/>
            <a:ext cx="13584728" cy="769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图片 98">
            <a:extLst>
              <a:ext uri="{FF2B5EF4-FFF2-40B4-BE49-F238E27FC236}">
                <a16:creationId xmlns:a16="http://schemas.microsoft.com/office/drawing/2014/main" id="{44ECAAF2-3A7B-608F-C382-D92CFAD7CFC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2508" y="15086035"/>
            <a:ext cx="12979217" cy="650494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7385DED-0AFD-020E-93AF-351D39175B97}"/>
              </a:ext>
            </a:extLst>
          </p:cNvPr>
          <p:cNvSpPr txBox="1"/>
          <p:nvPr/>
        </p:nvSpPr>
        <p:spPr>
          <a:xfrm>
            <a:off x="136789" y="2029691"/>
            <a:ext cx="13584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  <a:latin typeface="Georgia" panose="02040502050405020303" pitchFamily="18" charset="0"/>
              </a:rPr>
              <a:t>Introduction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B509E6-36CF-499A-E230-316D4CC3D8A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25213" y="69071"/>
            <a:ext cx="3209089" cy="180511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7257413-0FEC-67A8-CC11-76DE494AD5D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5617867" y="555374"/>
            <a:ext cx="1394985" cy="138959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A56EA026-07BD-1285-C8A0-0F17F69B23A4}"/>
              </a:ext>
            </a:extLst>
          </p:cNvPr>
          <p:cNvSpPr txBox="1"/>
          <p:nvPr/>
        </p:nvSpPr>
        <p:spPr>
          <a:xfrm>
            <a:off x="35072658" y="23343"/>
            <a:ext cx="254998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latin typeface="Georgia" panose="02040502050405020303" pitchFamily="18" charset="0"/>
                <a:cs typeface="Times New Roman" panose="02020603050405020304" pitchFamily="18" charset="0"/>
              </a:rPr>
              <a:t>Project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20F34A8-3AA4-F756-DD1F-90E024EAA9BE}"/>
              </a:ext>
            </a:extLst>
          </p:cNvPr>
          <p:cNvCxnSpPr>
            <a:cxnSpLocks/>
          </p:cNvCxnSpPr>
          <p:nvPr/>
        </p:nvCxnSpPr>
        <p:spPr>
          <a:xfrm flipV="1">
            <a:off x="97682" y="1995299"/>
            <a:ext cx="4370947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7C65A5B-3D52-CE22-0CAF-FCF9EE3415A8}"/>
              </a:ext>
            </a:extLst>
          </p:cNvPr>
          <p:cNvSpPr txBox="1"/>
          <p:nvPr/>
        </p:nvSpPr>
        <p:spPr>
          <a:xfrm>
            <a:off x="138545" y="11946773"/>
            <a:ext cx="13501736" cy="1218983"/>
          </a:xfrm>
          <a:prstGeom prst="rect">
            <a:avLst/>
          </a:prstGeom>
          <a:noFill/>
          <a:ln>
            <a:noFill/>
          </a:ln>
        </p:spPr>
        <p:txBody>
          <a:bodyPr lIns="294840" tIns="147600" rIns="294840" bIns="147600">
            <a:noAutofit/>
          </a:bodyPr>
          <a:lstStyle>
            <a:defPPr>
              <a:defRPr lang="en-US"/>
            </a:defPPr>
            <a:lvl2pPr marL="0" lvl="1">
              <a:spcBef>
                <a:spcPts val="640"/>
              </a:spcBef>
              <a:buClr>
                <a:srgbClr val="000000"/>
              </a:buClr>
              <a:tabLst>
                <a:tab pos="0" algn="l"/>
              </a:tabLst>
              <a:defRPr sz="3200" b="1" spc="-1">
                <a:solidFill>
                  <a:srgbClr val="000000"/>
                </a:solidFill>
                <a:latin typeface="Georgia" panose="02040502050405020303" pitchFamily="18" charset="0"/>
                <a:ea typeface="MS PGothic"/>
              </a:defRPr>
            </a:lvl2pPr>
          </a:lstStyle>
          <a:p>
            <a:pPr lvl="1"/>
            <a:r>
              <a:rPr lang="en-US" altLang="zh-CN" sz="3500" dirty="0">
                <a:solidFill>
                  <a:srgbClr val="C00000"/>
                </a:solidFill>
              </a:rPr>
              <a:t>Challenges:</a:t>
            </a:r>
            <a:r>
              <a:rPr lang="en-US" altLang="zh-CN" sz="3500" dirty="0"/>
              <a:t>  </a:t>
            </a:r>
            <a:r>
              <a:rPr lang="en-US" altLang="zh-CN" sz="3500" b="0" dirty="0"/>
              <a:t>(1) how to diagnose errors? (2) how to collect training data? (3) how to efficiently update the model?</a:t>
            </a:r>
          </a:p>
        </p:txBody>
      </p:sp>
      <p:sp>
        <p:nvSpPr>
          <p:cNvPr id="54" name="TextShape 3">
            <a:extLst>
              <a:ext uri="{FF2B5EF4-FFF2-40B4-BE49-F238E27FC236}">
                <a16:creationId xmlns:a16="http://schemas.microsoft.com/office/drawing/2014/main" id="{B2769CDF-6305-B4CD-3564-BDE20B9E3EE5}"/>
              </a:ext>
            </a:extLst>
          </p:cNvPr>
          <p:cNvSpPr txBox="1"/>
          <p:nvPr/>
        </p:nvSpPr>
        <p:spPr>
          <a:xfrm>
            <a:off x="13925393" y="1934025"/>
            <a:ext cx="14329891" cy="899218"/>
          </a:xfrm>
          <a:prstGeom prst="rect">
            <a:avLst/>
          </a:prstGeom>
          <a:noFill/>
          <a:ln>
            <a:noFill/>
          </a:ln>
        </p:spPr>
        <p:txBody>
          <a:bodyPr lIns="294840" tIns="147600" rIns="294840" bIns="147600">
            <a:noAutofit/>
          </a:bodyPr>
          <a:lstStyle/>
          <a:p>
            <a:pPr marL="565150" indent="-565150" algn="ctr">
              <a:lnSpc>
                <a:spcPct val="100000"/>
              </a:lnSpc>
              <a:spcBef>
                <a:spcPts val="800"/>
              </a:spcBef>
              <a:tabLst>
                <a:tab pos="0" algn="l"/>
              </a:tabLst>
            </a:pPr>
            <a:r>
              <a:rPr lang="en-US" sz="4000" b="1" strike="noStrike" spc="-1" dirty="0">
                <a:solidFill>
                  <a:srgbClr val="7030A0"/>
                </a:solidFill>
                <a:latin typeface="Georgia" panose="02040502050405020303" pitchFamily="18" charset="0"/>
                <a:ea typeface="MS PGothic"/>
              </a:rPr>
              <a:t>CLOVA</a:t>
            </a:r>
            <a:r>
              <a:rPr lang="en-US" sz="4000" b="1" strike="noStrike" spc="-1" dirty="0">
                <a:latin typeface="Georgia" panose="02040502050405020303" pitchFamily="18" charset="0"/>
                <a:ea typeface="MS PGothic"/>
              </a:rPr>
              <a:t> =</a:t>
            </a:r>
            <a:r>
              <a:rPr lang="en-US" sz="4000" b="1" strike="noStrike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 </a:t>
            </a:r>
            <a:r>
              <a:rPr lang="en-US" sz="40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Inference </a:t>
            </a:r>
            <a:r>
              <a:rPr lang="en-US" sz="4000" b="1" spc="-1" dirty="0">
                <a:latin typeface="Georgia" panose="02040502050405020303" pitchFamily="18" charset="0"/>
                <a:ea typeface="MS PGothic"/>
              </a:rPr>
              <a:t>+</a:t>
            </a:r>
            <a:r>
              <a:rPr lang="en-US" sz="40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 </a:t>
            </a:r>
            <a:r>
              <a:rPr lang="en-US" sz="4000" b="1" spc="-1" dirty="0">
                <a:solidFill>
                  <a:srgbClr val="93D050"/>
                </a:solidFill>
                <a:latin typeface="Georgia" panose="02040502050405020303" pitchFamily="18" charset="0"/>
                <a:ea typeface="MS PGothic"/>
              </a:rPr>
              <a:t>Reflection</a:t>
            </a:r>
            <a:r>
              <a:rPr lang="en-US" sz="40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 </a:t>
            </a:r>
            <a:r>
              <a:rPr lang="en-US" sz="4000" b="1" spc="-1" dirty="0">
                <a:latin typeface="Georgia" panose="02040502050405020303" pitchFamily="18" charset="0"/>
                <a:ea typeface="MS PGothic"/>
              </a:rPr>
              <a:t>+</a:t>
            </a:r>
            <a:r>
              <a:rPr lang="en-US" sz="40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 </a:t>
            </a:r>
            <a:r>
              <a:rPr lang="en-US" sz="4000" b="1" spc="-1" dirty="0">
                <a:solidFill>
                  <a:srgbClr val="FFC004"/>
                </a:solidFill>
                <a:latin typeface="Georgia" panose="02040502050405020303" pitchFamily="18" charset="0"/>
                <a:ea typeface="MS PGothic"/>
              </a:rPr>
              <a:t>Learning</a:t>
            </a:r>
            <a:endParaRPr lang="en-US" sz="4000" b="0" strike="noStrike" spc="-1" dirty="0">
              <a:solidFill>
                <a:srgbClr val="FFC004"/>
              </a:solidFill>
              <a:latin typeface="Georgia" panose="02040502050405020303" pitchFamily="18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F9E9ECE-0391-5166-24F5-986255011A67}"/>
              </a:ext>
            </a:extLst>
          </p:cNvPr>
          <p:cNvSpPr txBox="1"/>
          <p:nvPr/>
        </p:nvSpPr>
        <p:spPr>
          <a:xfrm rot="16200000">
            <a:off x="11597494" y="4950431"/>
            <a:ext cx="5121352" cy="720000"/>
          </a:xfrm>
          <a:prstGeom prst="rect">
            <a:avLst/>
          </a:prstGeom>
          <a:pattFill prst="wdDnDiag">
            <a:fgClr>
              <a:schemeClr val="accent5">
                <a:lumMod val="20000"/>
                <a:lumOff val="80000"/>
              </a:schemeClr>
            </a:fgClr>
            <a:bgClr>
              <a:schemeClr val="bg1"/>
            </a:bgClr>
          </a:pattFill>
          <a:ln w="25400">
            <a:solidFill>
              <a:srgbClr val="01B1F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kumimoji="0" lang="en-US" sz="3500" b="1" i="0" u="none" strike="noStrike" kern="1200" spc="-1" normalizeH="0" baseline="0" noProof="0" dirty="0">
                <a:solidFill>
                  <a:srgbClr val="01B1F0"/>
                </a:solidFill>
                <a:uLnTx/>
                <a:uFillTx/>
                <a:latin typeface="Georgia" panose="02040502050405020303" pitchFamily="18" charset="0"/>
                <a:ea typeface="MS PGothic"/>
              </a:rPr>
              <a:t>Inference</a:t>
            </a:r>
            <a:endParaRPr lang="en-CN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7FA40A4-03F5-E819-952D-CC3A8DE6971A}"/>
              </a:ext>
            </a:extLst>
          </p:cNvPr>
          <p:cNvSpPr txBox="1"/>
          <p:nvPr/>
        </p:nvSpPr>
        <p:spPr>
          <a:xfrm rot="16200000">
            <a:off x="12586205" y="8978123"/>
            <a:ext cx="3147124" cy="720000"/>
          </a:xfrm>
          <a:prstGeom prst="rect">
            <a:avLst/>
          </a:prstGeom>
          <a:pattFill prst="wdUpDiag">
            <a:fgClr>
              <a:schemeClr val="accent5">
                <a:lumMod val="20000"/>
                <a:lumOff val="80000"/>
              </a:schemeClr>
            </a:fgClr>
            <a:bgClr>
              <a:schemeClr val="bg1"/>
            </a:bgClr>
          </a:pattFill>
          <a:ln w="25400">
            <a:solidFill>
              <a:srgbClr val="93D05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kumimoji="0" lang="en-US" sz="3500" b="1" i="0" u="none" strike="noStrike" kern="1200" cap="none" spc="-1" normalizeH="0" baseline="0" noProof="0" dirty="0">
                <a:ln>
                  <a:noFill/>
                </a:ln>
                <a:solidFill>
                  <a:srgbClr val="93D050"/>
                </a:solidFill>
                <a:effectLst/>
                <a:uLnTx/>
                <a:uFillTx/>
                <a:latin typeface="Georgia" panose="02040502050405020303" pitchFamily="18" charset="0"/>
                <a:ea typeface="MS PGothic"/>
              </a:rPr>
              <a:t>Reflection</a:t>
            </a:r>
            <a:endParaRPr lang="en-CN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ACA9242-D6CF-D19E-72CF-61E195E56F32}"/>
              </a:ext>
            </a:extLst>
          </p:cNvPr>
          <p:cNvSpPr txBox="1"/>
          <p:nvPr/>
        </p:nvSpPr>
        <p:spPr>
          <a:xfrm rot="16200000">
            <a:off x="8640837" y="15967725"/>
            <a:ext cx="11037859" cy="720000"/>
          </a:xfrm>
          <a:prstGeom prst="rect">
            <a:avLst/>
          </a:prstGeom>
          <a:pattFill prst="wdDnDiag">
            <a:fgClr>
              <a:schemeClr val="accent5">
                <a:lumMod val="20000"/>
                <a:lumOff val="80000"/>
              </a:schemeClr>
            </a:fgClr>
            <a:bgClr>
              <a:schemeClr val="bg1"/>
            </a:bgClr>
          </a:pattFill>
          <a:ln w="25400">
            <a:solidFill>
              <a:srgbClr val="FFC004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3500" b="1" spc="-1" dirty="0">
                <a:solidFill>
                  <a:srgbClr val="FFC004"/>
                </a:solidFill>
                <a:latin typeface="Georgia" panose="02040502050405020303" pitchFamily="18" charset="0"/>
                <a:ea typeface="MS PGothic"/>
              </a:rPr>
              <a:t>Learning</a:t>
            </a:r>
            <a:endParaRPr lang="en-CN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BD4B7D6-E5D0-C0D8-C10A-8269E778E457}"/>
              </a:ext>
            </a:extLst>
          </p:cNvPr>
          <p:cNvSpPr txBox="1"/>
          <p:nvPr/>
        </p:nvSpPr>
        <p:spPr>
          <a:xfrm>
            <a:off x="28430793" y="2029691"/>
            <a:ext cx="153856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  <a:latin typeface="Georgia" panose="02040502050405020303" pitchFamily="18" charset="0"/>
              </a:rPr>
              <a:t>Experiments</a:t>
            </a:r>
          </a:p>
        </p:txBody>
      </p:sp>
      <p:sp>
        <p:nvSpPr>
          <p:cNvPr id="1024" name="TextShape 2">
            <a:extLst>
              <a:ext uri="{FF2B5EF4-FFF2-40B4-BE49-F238E27FC236}">
                <a16:creationId xmlns:a16="http://schemas.microsoft.com/office/drawing/2014/main" id="{EA845DCA-0A40-B3B4-5E2C-0CC2151987F8}"/>
              </a:ext>
            </a:extLst>
          </p:cNvPr>
          <p:cNvSpPr txBox="1"/>
          <p:nvPr/>
        </p:nvSpPr>
        <p:spPr>
          <a:xfrm>
            <a:off x="28729993" y="9877308"/>
            <a:ext cx="14333430" cy="2420525"/>
          </a:xfrm>
          <a:prstGeom prst="rect">
            <a:avLst/>
          </a:prstGeom>
          <a:noFill/>
          <a:ln>
            <a:noFill/>
          </a:ln>
        </p:spPr>
        <p:txBody>
          <a:bodyPr lIns="294840" tIns="147600" rIns="294840" bIns="147600">
            <a:noAutofit/>
          </a:bodyPr>
          <a:lstStyle/>
          <a:p>
            <a:pPr marL="0" lvl="1">
              <a:spcBef>
                <a:spcPts val="640"/>
              </a:spcBef>
              <a:buClr>
                <a:srgbClr val="000000"/>
              </a:buClr>
              <a:tabLst>
                <a:tab pos="0" algn="l"/>
              </a:tabLst>
            </a:pPr>
            <a:r>
              <a:rPr lang="en-US" altLang="zh-CN" sz="3200" b="1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Quantitative observation:</a:t>
            </a:r>
          </a:p>
          <a:p>
            <a:pPr lvl="1" indent="-457200">
              <a:spcBef>
                <a:spcPts val="640"/>
              </a:spcBef>
              <a:buClr>
                <a:srgbClr val="000000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en-US" altLang="zh-CN" sz="32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CLOVA achieves SOTA among tool-usage VLMs.</a:t>
            </a:r>
          </a:p>
          <a:p>
            <a:pPr lvl="1" indent="-457200">
              <a:spcBef>
                <a:spcPts val="640"/>
              </a:spcBef>
              <a:buClr>
                <a:srgbClr val="000000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en-US" altLang="zh-CN" sz="32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CLOVA is robust to different LLMs, including open and closed ones.</a:t>
            </a:r>
          </a:p>
          <a:p>
            <a:pPr lvl="1" indent="-457200">
              <a:spcBef>
                <a:spcPts val="640"/>
              </a:spcBef>
              <a:buClr>
                <a:srgbClr val="000000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en-US" altLang="zh-CN" sz="32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Update both LLM and visual tools bring significant improvements.</a:t>
            </a:r>
          </a:p>
        </p:txBody>
      </p:sp>
      <p:sp>
        <p:nvSpPr>
          <p:cNvPr id="1029" name="矩形 34">
            <a:extLst>
              <a:ext uri="{FF2B5EF4-FFF2-40B4-BE49-F238E27FC236}">
                <a16:creationId xmlns:a16="http://schemas.microsoft.com/office/drawing/2014/main" id="{06E2E1CD-0B18-2DD3-C903-0233C2AF83BD}"/>
              </a:ext>
            </a:extLst>
          </p:cNvPr>
          <p:cNvSpPr/>
          <p:nvPr/>
        </p:nvSpPr>
        <p:spPr>
          <a:xfrm>
            <a:off x="37912452" y="2620944"/>
            <a:ext cx="42052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>
              <a:lnSpc>
                <a:spcPct val="100000"/>
              </a:lnSpc>
              <a:spcBef>
                <a:spcPts val="640"/>
              </a:spcBef>
              <a:buClr>
                <a:srgbClr val="000000"/>
              </a:buClr>
              <a:tabLst>
                <a:tab pos="0" algn="l"/>
              </a:tabLst>
            </a:pPr>
            <a:r>
              <a:rPr lang="en-US" altLang="zh-CN" sz="3200" b="1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Ablation studies</a:t>
            </a:r>
            <a:endParaRPr lang="en-US" altLang="zh-CN" sz="3200" spc="-1" dirty="0">
              <a:solidFill>
                <a:srgbClr val="000000"/>
              </a:solidFill>
              <a:latin typeface="Georgia" panose="02040502050405020303" pitchFamily="18" charset="0"/>
              <a:ea typeface="MS PGothic"/>
            </a:endParaRPr>
          </a:p>
        </p:txBody>
      </p:sp>
      <p:sp>
        <p:nvSpPr>
          <p:cNvPr id="1031" name="矩形 34">
            <a:extLst>
              <a:ext uri="{FF2B5EF4-FFF2-40B4-BE49-F238E27FC236}">
                <a16:creationId xmlns:a16="http://schemas.microsoft.com/office/drawing/2014/main" id="{B9EFD4A5-CC51-B010-D88D-7F1055CE3A65}"/>
              </a:ext>
            </a:extLst>
          </p:cNvPr>
          <p:cNvSpPr/>
          <p:nvPr/>
        </p:nvSpPr>
        <p:spPr>
          <a:xfrm>
            <a:off x="30183922" y="6915627"/>
            <a:ext cx="42052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>
              <a:lnSpc>
                <a:spcPct val="100000"/>
              </a:lnSpc>
              <a:spcBef>
                <a:spcPts val="640"/>
              </a:spcBef>
              <a:buClr>
                <a:srgbClr val="000000"/>
              </a:buClr>
              <a:tabLst>
                <a:tab pos="0" algn="l"/>
              </a:tabLst>
            </a:pPr>
            <a:r>
              <a:rPr lang="en-US" altLang="zh-CN" sz="3200" b="1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Different LLMs</a:t>
            </a:r>
            <a:endParaRPr lang="en-US" altLang="zh-CN" sz="3200" spc="-1" dirty="0">
              <a:solidFill>
                <a:srgbClr val="000000"/>
              </a:solidFill>
              <a:latin typeface="Georgia" panose="02040502050405020303" pitchFamily="18" charset="0"/>
              <a:ea typeface="MS PGothic"/>
            </a:endParaRPr>
          </a:p>
        </p:txBody>
      </p:sp>
      <p:sp>
        <p:nvSpPr>
          <p:cNvPr id="1033" name="矩形 34">
            <a:extLst>
              <a:ext uri="{FF2B5EF4-FFF2-40B4-BE49-F238E27FC236}">
                <a16:creationId xmlns:a16="http://schemas.microsoft.com/office/drawing/2014/main" id="{9FFE53C2-77AE-C8A8-2EA7-084CBB59B07E}"/>
              </a:ext>
            </a:extLst>
          </p:cNvPr>
          <p:cNvSpPr/>
          <p:nvPr/>
        </p:nvSpPr>
        <p:spPr>
          <a:xfrm>
            <a:off x="32834889" y="12580981"/>
            <a:ext cx="633913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>
              <a:lnSpc>
                <a:spcPct val="100000"/>
              </a:lnSpc>
              <a:spcBef>
                <a:spcPts val="640"/>
              </a:spcBef>
              <a:buClr>
                <a:srgbClr val="000000"/>
              </a:buClr>
              <a:tabLst>
                <a:tab pos="0" algn="l"/>
              </a:tabLst>
            </a:pPr>
            <a:r>
              <a:rPr lang="en-US" altLang="zh-CN" sz="3200" b="1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Qualitative example</a:t>
            </a:r>
            <a:endParaRPr lang="en-US" altLang="zh-CN" sz="3200" spc="-1" dirty="0">
              <a:solidFill>
                <a:srgbClr val="000000"/>
              </a:solidFill>
              <a:latin typeface="Georgia" panose="02040502050405020303" pitchFamily="18" charset="0"/>
              <a:ea typeface="MS PGothic"/>
            </a:endParaRP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DF372C19-1C69-C823-4D35-66313319EF0E}"/>
              </a:ext>
            </a:extLst>
          </p:cNvPr>
          <p:cNvSpPr txBox="1"/>
          <p:nvPr/>
        </p:nvSpPr>
        <p:spPr>
          <a:xfrm>
            <a:off x="28430794" y="17767669"/>
            <a:ext cx="154604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  <a:latin typeface="Georgia" panose="02040502050405020303" pitchFamily="18" charset="0"/>
              </a:rPr>
              <a:t>Takeaway Message</a:t>
            </a:r>
          </a:p>
        </p:txBody>
      </p:sp>
      <p:sp>
        <p:nvSpPr>
          <p:cNvPr id="1035" name="TextShape 2">
            <a:extLst>
              <a:ext uri="{FF2B5EF4-FFF2-40B4-BE49-F238E27FC236}">
                <a16:creationId xmlns:a16="http://schemas.microsoft.com/office/drawing/2014/main" id="{E2171C42-8B34-1F11-8451-2744718C4E57}"/>
              </a:ext>
            </a:extLst>
          </p:cNvPr>
          <p:cNvSpPr txBox="1"/>
          <p:nvPr/>
        </p:nvSpPr>
        <p:spPr>
          <a:xfrm>
            <a:off x="28445551" y="18370667"/>
            <a:ext cx="15445649" cy="3186091"/>
          </a:xfrm>
          <a:prstGeom prst="rect">
            <a:avLst/>
          </a:prstGeom>
          <a:noFill/>
          <a:ln>
            <a:noFill/>
          </a:ln>
        </p:spPr>
        <p:txBody>
          <a:bodyPr lIns="294840" tIns="147600" rIns="294840" bIns="147600">
            <a:noAutofit/>
          </a:bodyPr>
          <a:lstStyle/>
          <a:p>
            <a:pPr marL="0" lvl="1">
              <a:spcBef>
                <a:spcPts val="640"/>
              </a:spcBef>
              <a:buClr>
                <a:srgbClr val="000000"/>
              </a:buClr>
              <a:tabLst>
                <a:tab pos="0" algn="l"/>
              </a:tabLst>
            </a:pPr>
            <a:r>
              <a:rPr lang="en-US" altLang="zh-CN" sz="30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We build </a:t>
            </a:r>
            <a:r>
              <a:rPr lang="en-US" altLang="zh-CN" sz="3000" b="1" spc="-1" dirty="0">
                <a:solidFill>
                  <a:srgbClr val="7030A0"/>
                </a:solidFill>
                <a:latin typeface="Georgia" panose="02040502050405020303" pitchFamily="18" charset="0"/>
                <a:ea typeface="MS PGothic"/>
              </a:rPr>
              <a:t>CLOVA</a:t>
            </a:r>
            <a:r>
              <a:rPr lang="en-US" altLang="zh-CN" sz="30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, the first VLM that can </a:t>
            </a:r>
            <a:r>
              <a:rPr lang="en-US" altLang="zh-CN" sz="3000" b="1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improve from feedback </a:t>
            </a:r>
            <a:r>
              <a:rPr lang="en-US" altLang="zh-CN" sz="30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via a closed-loop learning framework with </a:t>
            </a:r>
            <a:r>
              <a:rPr lang="en-US" altLang="zh-CN" sz="30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i</a:t>
            </a:r>
            <a:r>
              <a:rPr lang="en-US" sz="30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nference</a:t>
            </a:r>
            <a:r>
              <a:rPr lang="en-US" sz="3000" b="1" spc="-1" dirty="0">
                <a:latin typeface="Georgia" panose="02040502050405020303" pitchFamily="18" charset="0"/>
                <a:ea typeface="MS PGothic"/>
              </a:rPr>
              <a:t>,</a:t>
            </a:r>
            <a:r>
              <a:rPr lang="en-US" sz="30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 </a:t>
            </a:r>
            <a:r>
              <a:rPr lang="en-US" sz="3000" b="1" spc="-1" dirty="0">
                <a:solidFill>
                  <a:srgbClr val="93D050"/>
                </a:solidFill>
                <a:latin typeface="Georgia" panose="02040502050405020303" pitchFamily="18" charset="0"/>
                <a:ea typeface="MS PGothic"/>
              </a:rPr>
              <a:t>reflection</a:t>
            </a:r>
            <a:r>
              <a:rPr lang="en-US" sz="3000" b="1" spc="-1" dirty="0">
                <a:latin typeface="Georgia" panose="02040502050405020303" pitchFamily="18" charset="0"/>
                <a:ea typeface="MS PGothic"/>
              </a:rPr>
              <a:t>,</a:t>
            </a:r>
            <a:r>
              <a:rPr lang="en-US" sz="3000" b="1" spc="-1" dirty="0">
                <a:solidFill>
                  <a:srgbClr val="01B1F0"/>
                </a:solidFill>
                <a:latin typeface="Georgia" panose="02040502050405020303" pitchFamily="18" charset="0"/>
                <a:ea typeface="MS PGothic"/>
              </a:rPr>
              <a:t> </a:t>
            </a:r>
            <a:r>
              <a:rPr lang="en-US" sz="3000" b="1" spc="-1" dirty="0">
                <a:solidFill>
                  <a:srgbClr val="FFC004"/>
                </a:solidFill>
                <a:latin typeface="Georgia" panose="02040502050405020303" pitchFamily="18" charset="0"/>
                <a:ea typeface="MS PGothic"/>
              </a:rPr>
              <a:t>learning</a:t>
            </a:r>
            <a:r>
              <a:rPr lang="en-US" altLang="zh-CN" sz="30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 phases.</a:t>
            </a:r>
          </a:p>
          <a:p>
            <a:pPr lvl="1" indent="-457200">
              <a:spcBef>
                <a:spcPts val="640"/>
              </a:spcBef>
              <a:buClr>
                <a:srgbClr val="000000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en-US" altLang="zh-CN" sz="30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Use both correct and incorrect examples for prompts to generate plans &amp; programs.</a:t>
            </a:r>
          </a:p>
          <a:p>
            <a:pPr lvl="1" indent="-457200">
              <a:spcBef>
                <a:spcPts val="640"/>
              </a:spcBef>
              <a:buClr>
                <a:srgbClr val="000000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en-US" altLang="zh-CN" sz="30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Propose a global-local reflection scheme to diagnose errors.</a:t>
            </a:r>
          </a:p>
          <a:p>
            <a:pPr lvl="1" indent="-457200">
              <a:spcBef>
                <a:spcPts val="640"/>
              </a:spcBef>
              <a:buClr>
                <a:srgbClr val="000000"/>
              </a:buClr>
              <a:buFont typeface="Wingdings" pitchFamily="2" charset="2"/>
              <a:buChar char="q"/>
              <a:tabLst>
                <a:tab pos="0" algn="l"/>
              </a:tabLst>
            </a:pPr>
            <a:r>
              <a:rPr lang="en-US" altLang="zh-CN" sz="3000" spc="-1" dirty="0">
                <a:solidFill>
                  <a:srgbClr val="000000"/>
                </a:solidFill>
                <a:latin typeface="Georgia" panose="02040502050405020303" pitchFamily="18" charset="0"/>
                <a:ea typeface="MS PGothic"/>
              </a:rPr>
              <a:t>Apply hard/soft prompt tuning to update tools with limited data.</a:t>
            </a:r>
          </a:p>
          <a:p>
            <a:pPr marL="0" lvl="1">
              <a:spcBef>
                <a:spcPts val="640"/>
              </a:spcBef>
              <a:buClr>
                <a:srgbClr val="000000"/>
              </a:buClr>
              <a:tabLst>
                <a:tab pos="0" algn="l"/>
              </a:tabLst>
            </a:pPr>
            <a:r>
              <a:rPr lang="en-US" sz="3000" b="1" dirty="0">
                <a:solidFill>
                  <a:srgbClr val="7A1410"/>
                </a:solidFill>
                <a:latin typeface="Georgia" panose="02040502050405020303" pitchFamily="18" charset="0"/>
              </a:rPr>
              <a:t>Code &amp; Examples</a:t>
            </a:r>
            <a:r>
              <a:rPr lang="en-US" sz="3000" dirty="0">
                <a:latin typeface="Georgia" panose="02040502050405020303" pitchFamily="18" charset="0"/>
              </a:rPr>
              <a:t>: </a:t>
            </a:r>
            <a:r>
              <a:rPr lang="en-US" sz="3000" dirty="0">
                <a:latin typeface="Georgia" panose="02040502050405020303" pitchFamily="18" charset="0"/>
                <a:hlinkClick r:id="rId14"/>
              </a:rPr>
              <a:t>clova-tool.github.io</a:t>
            </a:r>
            <a:r>
              <a:rPr lang="en-US" sz="3000" dirty="0">
                <a:latin typeface="Georgia" panose="02040502050405020303" pitchFamily="18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9CE665-8817-C068-E39A-EF2D581A499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3404" y="10911685"/>
            <a:ext cx="13876099" cy="109349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F6A8E9-0CE3-64B9-AD92-F61EABF45C7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5394" y="2835548"/>
            <a:ext cx="13695620" cy="75141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2616</TotalTime>
  <Words>241</Words>
  <Application>Microsoft Macintosh PowerPoint</Application>
  <PresentationFormat>Custom</PresentationFormat>
  <Paragraphs>29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Georgia</vt:lpstr>
      <vt:lpstr>Times New Roman</vt:lpstr>
      <vt:lpstr>Wingdings</vt:lpstr>
      <vt:lpstr>Office Theme</vt:lpstr>
      <vt:lpstr>PowerPoint Presentation</vt:lpstr>
    </vt:vector>
  </TitlesOfParts>
  <Company>Univ. of Colorado at Colorado Springs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here:  Maybe add some pictures and/or school logo on the left and right authors and affiliation</dc:title>
  <dc:creator>Terry Boult</dc:creator>
  <cp:lastModifiedBy>dylan.liqing@gmail.com</cp:lastModifiedBy>
  <cp:revision>127</cp:revision>
  <dcterms:created xsi:type="dcterms:W3CDTF">2024-05-20T04:05:00Z</dcterms:created>
  <dcterms:modified xsi:type="dcterms:W3CDTF">2024-06-01T05:09:20Z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Univ. of Colorado at Colorado Springs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Custom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</vt:i4>
  </property>
  <property fmtid="{D5CDD505-2E9C-101B-9397-08002B2CF9AE}" pid="13" name="ICV">
    <vt:lpwstr>C336F856369AB7AF11B04A66922BF967_42</vt:lpwstr>
  </property>
  <property fmtid="{D5CDD505-2E9C-101B-9397-08002B2CF9AE}" pid="14" name="KSOProductBuildVer">
    <vt:lpwstr>2052-6.5.2.8766</vt:lpwstr>
  </property>
</Properties>
</file>